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6" r:id="rId2"/>
    <p:sldId id="264" r:id="rId3"/>
    <p:sldId id="265" r:id="rId4"/>
    <p:sldId id="256" r:id="rId5"/>
    <p:sldId id="257" r:id="rId6"/>
    <p:sldId id="258" r:id="rId7"/>
    <p:sldId id="267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embeddedFontLst>
    <p:embeddedFont>
      <p:font typeface="メイリオ" panose="020B0604030504040204" pitchFamily="50" charset="-128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5E538-C679-4653-BCD6-E04209F2A5DC}" type="datetimeFigureOut">
              <a:rPr kumimoji="1" lang="ja-JP" altLang="en-US" smtClean="0"/>
              <a:t>2015/2/25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98E07-98C9-49E2-ADB7-C8F2C4621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332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98E07-98C9-49E2-ADB7-C8F2C46214C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80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F374-09CA-46F3-BA18-9D972D0D2ABF}" type="datetimeFigureOut">
              <a:rPr kumimoji="1" lang="ja-JP" altLang="en-US" smtClean="0"/>
              <a:t>2015/2/25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644C-051A-4072-B72E-638A4A36A7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802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F374-09CA-46F3-BA18-9D972D0D2ABF}" type="datetimeFigureOut">
              <a:rPr kumimoji="1" lang="ja-JP" altLang="en-US" smtClean="0"/>
              <a:t>2015/2/25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644C-051A-4072-B72E-638A4A36A7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2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F374-09CA-46F3-BA18-9D972D0D2ABF}" type="datetimeFigureOut">
              <a:rPr kumimoji="1" lang="ja-JP" altLang="en-US" smtClean="0"/>
              <a:t>2015/2/25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644C-051A-4072-B72E-638A4A36A7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51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F374-09CA-46F3-BA18-9D972D0D2ABF}" type="datetimeFigureOut">
              <a:rPr kumimoji="1" lang="ja-JP" altLang="en-US" smtClean="0"/>
              <a:t>2015/2/25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644C-051A-4072-B72E-638A4A36A7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17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F374-09CA-46F3-BA18-9D972D0D2ABF}" type="datetimeFigureOut">
              <a:rPr kumimoji="1" lang="ja-JP" altLang="en-US" smtClean="0"/>
              <a:t>2015/2/25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644C-051A-4072-B72E-638A4A36A7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906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F374-09CA-46F3-BA18-9D972D0D2ABF}" type="datetimeFigureOut">
              <a:rPr kumimoji="1" lang="ja-JP" altLang="en-US" smtClean="0"/>
              <a:t>2015/2/25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644C-051A-4072-B72E-638A4A36A7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74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F374-09CA-46F3-BA18-9D972D0D2ABF}" type="datetimeFigureOut">
              <a:rPr kumimoji="1" lang="ja-JP" altLang="en-US" smtClean="0"/>
              <a:t>2015/2/25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644C-051A-4072-B72E-638A4A36A7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95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F374-09CA-46F3-BA18-9D972D0D2ABF}" type="datetimeFigureOut">
              <a:rPr kumimoji="1" lang="ja-JP" altLang="en-US" smtClean="0"/>
              <a:t>2015/2/25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644C-051A-4072-B72E-638A4A36A7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46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F374-09CA-46F3-BA18-9D972D0D2ABF}" type="datetimeFigureOut">
              <a:rPr kumimoji="1" lang="ja-JP" altLang="en-US" smtClean="0"/>
              <a:t>2015/2/25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644C-051A-4072-B72E-638A4A36A7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17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F374-09CA-46F3-BA18-9D972D0D2ABF}" type="datetimeFigureOut">
              <a:rPr kumimoji="1" lang="ja-JP" altLang="en-US" smtClean="0"/>
              <a:t>2015/2/25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644C-051A-4072-B72E-638A4A36A7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77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F374-09CA-46F3-BA18-9D972D0D2ABF}" type="datetimeFigureOut">
              <a:rPr kumimoji="1" lang="ja-JP" altLang="en-US" smtClean="0"/>
              <a:t>2015/2/25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644C-051A-4072-B72E-638A4A36A7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208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4F374-09CA-46F3-BA18-9D972D0D2ABF}" type="datetimeFigureOut">
              <a:rPr kumimoji="1" lang="ja-JP" altLang="en-US" smtClean="0"/>
              <a:t>2015/2/25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644C-051A-4072-B72E-638A4A36A7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17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oshizora.yokochou.com/astronomy/3-02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stronomy.swin.edu.au/cosmos/E/Equivalent+Width" TargetMode="Externa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424936" cy="1728192"/>
          </a:xfrm>
        </p:spPr>
        <p:txBody>
          <a:bodyPr>
            <a:normAutofit/>
          </a:bodyPr>
          <a:lstStyle/>
          <a:p>
            <a:pPr>
              <a:spcBef>
                <a:spcPts val="4800"/>
              </a:spcBef>
            </a:pPr>
            <a:r>
              <a:rPr kumimoji="1"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実習課題</a:t>
            </a:r>
            <a:r>
              <a:rPr kumimoji="1"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br>
              <a:rPr kumimoji="1"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金属欠乏星の視線速度・組成の推定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67744" y="4293095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天文データセンター　白崎裕治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24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1. </a:t>
            </a:r>
            <a:r>
              <a:rPr kumimoji="1" lang="en-US" altLang="ja-JP" sz="4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Specview</a:t>
            </a:r>
            <a:r>
              <a:rPr kumimoji="1" lang="en-US" altLang="ja-JP" sz="4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にデータをロード</a:t>
            </a:r>
            <a:endParaRPr kumimoji="1" lang="ja-JP" altLang="en-US" sz="4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4617" y="1196752"/>
            <a:ext cx="820891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以下のいずれかの方法でデータを読み込む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VO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講習会ページにある 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 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リストファイルをダウンロードしてそれを読み込む。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kumimoji="1" lang="en-US" altLang="ja-JP" sz="2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Specview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から直接 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HDS 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データを検索して読み込む。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0" y="3514998"/>
            <a:ext cx="91440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2. </a:t>
            </a:r>
            <a:r>
              <a:rPr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読み込んだデータをつなぎ合わせる</a:t>
            </a:r>
            <a:endParaRPr lang="ja-JP" altLang="en-US" sz="4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4617" y="450912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上記の方法で読み込んだデータは周波数範囲毎に分割されているので、これを一つのスペクトルデータをしてまとめる。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5730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4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3. </a:t>
            </a:r>
            <a:r>
              <a:rPr kumimoji="1"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視線速度の測定</a:t>
            </a:r>
            <a:endParaRPr kumimoji="1" lang="ja-JP" altLang="en-US" sz="4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9806" y="141277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Mg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の吸収線 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(5183.619A) 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の中心波長を測定し、視線速度をもとめ、スペクトルデータを静止系波長で表示する。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95536" y="2708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4. </a:t>
            </a:r>
            <a:r>
              <a:rPr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励起温度の推定</a:t>
            </a:r>
            <a:endParaRPr lang="ja-JP" altLang="en-US" sz="4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166" y="3851920"/>
            <a:ext cx="855234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VO 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講習会ページにある </a:t>
            </a:r>
            <a:r>
              <a:rPr kumimoji="1" lang="en-US" altLang="ja-JP" sz="2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FeI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ラインリストの各ラインについて等価幅を測定する。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16000" indent="-216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縦軸を　　　　　　　　 、横軸を　とするプロットを作成。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16000" indent="-216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直線フィットで傾きから励起温度を推定。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16000" indent="-2160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log(</a:t>
            </a:r>
            <a:r>
              <a:rPr kumimoji="1" lang="en-US" altLang="ja-JP" sz="2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gf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), </a:t>
            </a:r>
            <a:r>
              <a:rPr kumimoji="1" lang="en-US" altLang="ja-JP" sz="2400" dirty="0" smtClean="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lang="ja-JP" altLang="en-US" sz="2400" dirty="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2400" dirty="0" smtClean="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の値は上記</a:t>
            </a:r>
            <a:r>
              <a:rPr lang="ja-JP" altLang="en-US" sz="2400" dirty="0" smtClean="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で取得し</a:t>
            </a:r>
            <a:r>
              <a:rPr lang="ja-JP" altLang="en-US" sz="2400" dirty="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た</a:t>
            </a:r>
            <a:r>
              <a:rPr lang="ja-JP" altLang="en-US" sz="2400" dirty="0" smtClean="0"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FeI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ラインリストにある。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7" name="グループ化 6"/>
          <p:cNvGrpSpPr>
            <a:grpSpLocks noChangeAspect="1"/>
          </p:cNvGrpSpPr>
          <p:nvPr/>
        </p:nvGrpSpPr>
        <p:grpSpPr>
          <a:xfrm>
            <a:off x="1875805" y="4638436"/>
            <a:ext cx="2464606" cy="749300"/>
            <a:chOff x="3203848" y="2780928"/>
            <a:chExt cx="4929212" cy="14986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2780928"/>
              <a:ext cx="2273300" cy="149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3117478"/>
              <a:ext cx="2120900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7148" y="3295278"/>
              <a:ext cx="5588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86" y="4797898"/>
            <a:ext cx="243809" cy="41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367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kumimoji="1" lang="en-US" altLang="ja-JP" dirty="0" smtClean="0"/>
              <a:t>5. </a:t>
            </a:r>
            <a:r>
              <a:rPr kumimoji="1" lang="ja-JP" altLang="en-US" dirty="0" smtClean="0"/>
              <a:t>成長曲線の作成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7" y="1450055"/>
            <a:ext cx="87129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縦軸を          　横軸を　　　　　　 とする成長曲線をプロット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もう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一つの天体についても同様の解析により成長曲線をプロット。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直線にのる範囲のデータを使って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                        の平均値をそれぞれ求める。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その平均値の差が金属量比の対数 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([Fe/H] 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の差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となる。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253" y="1268760"/>
            <a:ext cx="1161905" cy="76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35" y="1398919"/>
            <a:ext cx="1860318" cy="50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436096" y="3048178"/>
            <a:ext cx="2464606" cy="749300"/>
            <a:chOff x="3203848" y="2780928"/>
            <a:chExt cx="4929212" cy="14986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2780928"/>
              <a:ext cx="2273300" cy="149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3117478"/>
              <a:ext cx="2120900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7148" y="3295278"/>
              <a:ext cx="5588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191" y="3283751"/>
            <a:ext cx="457143" cy="28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012" y="3255870"/>
            <a:ext cx="274286" cy="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52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06090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研究の目的</a:t>
            </a:r>
            <a:endParaRPr kumimoji="1" lang="ja-JP" altLang="en-US" sz="4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268760"/>
            <a:ext cx="4536504" cy="5256584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Li 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より重い「重元素」の大部分は恒星内部における核反応により生成された。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800"/>
              </a:spcBef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超新星爆発や恒星風により重元素は放出され、星間物質を構成する。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800"/>
              </a:spcBef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星間物質から再び新たな星が形成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され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、重元素合成が星内部で行われる。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1800"/>
              </a:spcBef>
            </a:pP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星表面の元素組成を調べることにより、過去の恒星進化を探ることができる。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963194" cy="404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9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恒星大気のスペクトル</a:t>
            </a:r>
            <a:endParaRPr kumimoji="1" lang="ja-JP" altLang="en-US" sz="4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170" name="Picture 2" descr="http://hoshizora.yokochou.com/astronomy/image/Obafgkm_noao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54" y="1052736"/>
            <a:ext cx="60486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582144" y="4230432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hlinkClick r:id="rId3"/>
              </a:rPr>
              <a:t>http://hoshizora.yokochou.com/astronomy/3-02.html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1196752"/>
            <a:ext cx="41399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恒星大気のスペクトル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60000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黒体輻射（連続光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60000" indent="-180000">
              <a:buFont typeface="Arial" panose="020B0604020202020204" pitchFamily="34" charset="0"/>
              <a:buChar char="•"/>
            </a:pP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吸収線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（大気中の元素）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96" y="2708920"/>
            <a:ext cx="3312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吸収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線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60000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元素組成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60000" indent="-180000">
              <a:buFont typeface="Arial" panose="020B0604020202020204" pitchFamily="34" charset="0"/>
              <a:buChar char="•"/>
            </a:pP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恒星の視線速度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dirty="0"/>
          </a:p>
        </p:txBody>
      </p:sp>
      <p:pic>
        <p:nvPicPr>
          <p:cNvPr id="7172" name="Picture 4" descr="equivalent_widt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558" y="4640817"/>
            <a:ext cx="3619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07504" y="4869160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この課題では吸収線の中心波長と等価幅を測定する。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69515" y="6488668"/>
            <a:ext cx="630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hlinkClick r:id="rId5"/>
              </a:rPr>
              <a:t>http://astronomy.swin.edu.au/cosmos/E/Equivalent+Width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954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22" y="926356"/>
            <a:ext cx="81010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グループ化 9"/>
          <p:cNvGrpSpPr/>
          <p:nvPr/>
        </p:nvGrpSpPr>
        <p:grpSpPr>
          <a:xfrm>
            <a:off x="893900" y="2780928"/>
            <a:ext cx="7782556" cy="3966637"/>
            <a:chOff x="1115616" y="2204864"/>
            <a:chExt cx="7782556" cy="3966637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1763688" y="2293516"/>
              <a:ext cx="6480720" cy="3877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吸収</a:t>
              </a:r>
              <a:r>
                <a:rPr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線の等価幅</a:t>
              </a:r>
              <a:endPara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spcBef>
                  <a:spcPts val="1200"/>
                </a:spcBef>
              </a:pPr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吸収線の波長</a:t>
              </a:r>
              <a:endPara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spcBef>
                  <a:spcPts val="1200"/>
                </a:spcBef>
              </a:pPr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元素組成（水素原子数密度に対する比</a:t>
              </a:r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</a:p>
            <a:p>
              <a:pPr>
                <a:spcBef>
                  <a:spcPts val="1200"/>
                </a:spcBef>
              </a:pPr>
              <a:r>
                <a:rPr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吸収前の状態の統計重率</a:t>
              </a:r>
              <a:endPara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spcBef>
                  <a:spcPts val="1200"/>
                </a:spcBef>
              </a:pPr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吸収に関する遷移確率</a:t>
              </a:r>
              <a:endPara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spcBef>
                  <a:spcPts val="1200"/>
                </a:spcBef>
              </a:pPr>
              <a:r>
                <a:rPr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励起温度</a:t>
              </a:r>
              <a:endPara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spcBef>
                  <a:spcPts val="1200"/>
                </a:spcBef>
              </a:pPr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励起ポテンシャル</a:t>
              </a:r>
              <a:endPara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204864"/>
              <a:ext cx="482600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116" y="2725564"/>
              <a:ext cx="3556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3899024"/>
              <a:ext cx="17145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9916" y="4288408"/>
              <a:ext cx="2540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645" y="3264788"/>
              <a:ext cx="3429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857668"/>
              <a:ext cx="4953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780" y="5395172"/>
              <a:ext cx="3048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924" y="4797941"/>
              <a:ext cx="1440160" cy="55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右中かっこ 4"/>
            <p:cNvSpPr/>
            <p:nvPr/>
          </p:nvSpPr>
          <p:spPr>
            <a:xfrm>
              <a:off x="5478300" y="3899024"/>
              <a:ext cx="216024" cy="77075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0680" y="4032374"/>
              <a:ext cx="993399" cy="448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6804248" y="3838783"/>
              <a:ext cx="20939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波長毎の実験値あり</a:t>
              </a:r>
              <a:endPara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5868144" y="5395172"/>
              <a:ext cx="2952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波長毎の</a:t>
              </a:r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実験値あり</a:t>
              </a:r>
              <a:endPara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867216" y="2824227"/>
              <a:ext cx="2521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理論値</a:t>
              </a:r>
              <a:endPara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876734" y="2265554"/>
              <a:ext cx="2521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測定</a:t>
              </a:r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値</a:t>
              </a:r>
              <a:endPara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896640" y="4842649"/>
              <a:ext cx="2521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推定量</a:t>
              </a:r>
              <a:endPara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179512" y="261523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吸収線の各種パラメータと元素組成との関係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4243044" y="1196752"/>
            <a:ext cx="1049036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2813364" y="1813651"/>
            <a:ext cx="100811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041329" y="2053014"/>
            <a:ext cx="343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天体によらず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ほぼ一定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と仮定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</p:txBody>
      </p:sp>
      <p:cxnSp>
        <p:nvCxnSpPr>
          <p:cNvPr id="25" name="直線コネクタ 24"/>
          <p:cNvCxnSpPr/>
          <p:nvPr/>
        </p:nvCxnSpPr>
        <p:spPr>
          <a:xfrm>
            <a:off x="7524328" y="1867775"/>
            <a:ext cx="50405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7151637" y="2045164"/>
            <a:ext cx="162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天体毎に決定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flipV="1">
            <a:off x="3172347" y="1827294"/>
            <a:ext cx="78684" cy="184851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7692885" y="1859219"/>
            <a:ext cx="78684" cy="184851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611560" y="2636912"/>
            <a:ext cx="8280920" cy="39604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52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80526"/>
            <a:ext cx="6552728" cy="160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励起温度の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推定</a:t>
            </a:r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3434545" y="4651777"/>
            <a:ext cx="144016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971600" y="2852936"/>
            <a:ext cx="0" cy="34563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971600" y="6309320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10"/>
          <p:cNvGrpSpPr>
            <a:grpSpLocks noChangeAspect="1"/>
          </p:cNvGrpSpPr>
          <p:nvPr/>
        </p:nvGrpSpPr>
        <p:grpSpPr>
          <a:xfrm rot="16200000">
            <a:off x="-822157" y="3933095"/>
            <a:ext cx="2464606" cy="749300"/>
            <a:chOff x="3203848" y="2780928"/>
            <a:chExt cx="4929212" cy="1498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2780928"/>
              <a:ext cx="2273300" cy="149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3117478"/>
              <a:ext cx="2120900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7148" y="3295278"/>
              <a:ext cx="5588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034" y="6381328"/>
            <a:ext cx="243809" cy="41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円/楕円 11"/>
          <p:cNvSpPr/>
          <p:nvPr/>
        </p:nvSpPr>
        <p:spPr>
          <a:xfrm>
            <a:off x="1547664" y="3075442"/>
            <a:ext cx="144016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339752" y="3789040"/>
            <a:ext cx="144016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2843808" y="4176931"/>
            <a:ext cx="144016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139952" y="5229200"/>
            <a:ext cx="144016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4902712" y="5877280"/>
            <a:ext cx="144016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>
            <a:off x="1331640" y="2924944"/>
            <a:ext cx="3960440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95" y="4263698"/>
            <a:ext cx="3736656" cy="223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1007364" y="4725144"/>
            <a:ext cx="32045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en-US" altLang="ja-JP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FeI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吸収線６本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400"/>
              </a:lnSpc>
            </a:pP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について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等価幅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 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を測定し、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400"/>
              </a:lnSpc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このプロットに対する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400"/>
              </a:lnSpc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ラインフィットで励起温度 </a:t>
            </a:r>
            <a:r>
              <a:rPr lang="en-US" altLang="ja-JP" dirty="0" err="1" smtClean="0">
                <a:latin typeface="Symbol" panose="05050102010706020507" pitchFamily="18" charset="2"/>
              </a:rPr>
              <a:t>q</a:t>
            </a:r>
            <a:r>
              <a:rPr lang="en-US" altLang="ja-JP" baseline="-25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X</a:t>
            </a:r>
            <a:r>
              <a:rPr lang="en-US" altLang="ja-JP" baseline="-25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を求める。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4788024" y="3690275"/>
            <a:ext cx="857928" cy="445617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43" y="908720"/>
            <a:ext cx="1680000" cy="1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29" y="1104275"/>
            <a:ext cx="1440000" cy="64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143" y="1290942"/>
            <a:ext cx="382222" cy="27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51" y="1010942"/>
            <a:ext cx="2728889" cy="83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45" y="1111320"/>
            <a:ext cx="1155556" cy="65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角丸四角形 38"/>
          <p:cNvSpPr/>
          <p:nvPr/>
        </p:nvSpPr>
        <p:spPr>
          <a:xfrm>
            <a:off x="7102351" y="1091650"/>
            <a:ext cx="524518" cy="63588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82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50106"/>
          </a:xfrm>
        </p:spPr>
        <p:txBody>
          <a:bodyPr/>
          <a:lstStyle/>
          <a:p>
            <a:r>
              <a:rPr kumimoji="1" lang="ja-JP" altLang="en-US" dirty="0" smtClean="0"/>
              <a:t>相対組成比</a:t>
            </a: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4527229" y="4592808"/>
            <a:ext cx="144016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2051720" y="2649967"/>
            <a:ext cx="0" cy="34563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2051720" y="6106351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/>
        </p:nvSpPr>
        <p:spPr>
          <a:xfrm>
            <a:off x="3419872" y="5674311"/>
            <a:ext cx="144016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966026" y="5109093"/>
            <a:ext cx="144016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5004048" y="4064627"/>
            <a:ext cx="144016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5580112" y="3573016"/>
            <a:ext cx="144016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6082224" y="3068968"/>
            <a:ext cx="144016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 flipV="1">
            <a:off x="3384329" y="2905240"/>
            <a:ext cx="2995008" cy="2945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2369080" y="2391241"/>
            <a:ext cx="2995008" cy="2945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/楕円 21"/>
          <p:cNvSpPr/>
          <p:nvPr/>
        </p:nvSpPr>
        <p:spPr>
          <a:xfrm>
            <a:off x="2596611" y="4965093"/>
            <a:ext cx="144016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2908501" y="4599228"/>
            <a:ext cx="144016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3347864" y="4234159"/>
            <a:ext cx="144016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794576" y="3777029"/>
            <a:ext cx="144016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263438" y="3330698"/>
            <a:ext cx="144016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4599237" y="2924968"/>
            <a:ext cx="144016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4971403" y="2661379"/>
            <a:ext cx="144016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9579" y="3773016"/>
            <a:ext cx="1161905" cy="76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078" y="6167772"/>
            <a:ext cx="1860318" cy="50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22" y="833566"/>
            <a:ext cx="81010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5843231" y="252406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天体 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776904" y="198947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天体 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048" name="直線矢印コネクタ 2047"/>
          <p:cNvCxnSpPr/>
          <p:nvPr/>
        </p:nvCxnSpPr>
        <p:spPr>
          <a:xfrm flipH="1">
            <a:off x="4206416" y="3505989"/>
            <a:ext cx="21091" cy="1557165"/>
          </a:xfrm>
          <a:prstGeom prst="straightConnector1">
            <a:avLst/>
          </a:prstGeom>
          <a:ln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テキスト ボックス 2048"/>
          <p:cNvSpPr txBox="1"/>
          <p:nvPr/>
        </p:nvSpPr>
        <p:spPr>
          <a:xfrm>
            <a:off x="4211741" y="355179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>
                <a:latin typeface="Symbol" panose="05050102010706020507" pitchFamily="18" charset="2"/>
              </a:rPr>
              <a:t>D</a:t>
            </a:r>
            <a:r>
              <a:rPr kumimoji="1" lang="en-US" altLang="ja-JP" sz="24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logA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52" name="テキスト ボックス 2051"/>
          <p:cNvSpPr txBox="1"/>
          <p:nvPr/>
        </p:nvSpPr>
        <p:spPr>
          <a:xfrm>
            <a:off x="5529396" y="4234159"/>
            <a:ext cx="2715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成長曲線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541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229600" cy="854968"/>
          </a:xfrm>
        </p:spPr>
        <p:txBody>
          <a:bodyPr/>
          <a:lstStyle/>
          <a:p>
            <a:r>
              <a:rPr kumimoji="1" lang="en-US" altLang="ja-JP" dirty="0" smtClean="0"/>
              <a:t>Subaru </a:t>
            </a:r>
            <a:r>
              <a:rPr kumimoji="1" lang="ja-JP" altLang="en-US" dirty="0" smtClean="0"/>
              <a:t>望遠鏡 </a:t>
            </a:r>
            <a:r>
              <a:rPr kumimoji="1" lang="en-US" altLang="ja-JP" dirty="0" smtClean="0"/>
              <a:t>HDS</a:t>
            </a:r>
            <a:endParaRPr kumimoji="1" lang="ja-JP" altLang="en-US" dirty="0"/>
          </a:p>
        </p:txBody>
      </p:sp>
      <p:pic>
        <p:nvPicPr>
          <p:cNvPr id="10244" name="Picture 4" descr="http://www.naoj.org/Introduction/instrument/img/HDS_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15" y="1340768"/>
            <a:ext cx="3679590" cy="328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65" y="764704"/>
            <a:ext cx="3055430" cy="354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043608" y="93475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High Dispersion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Spectrograph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251520" y="4898148"/>
            <a:ext cx="5256584" cy="1512168"/>
            <a:chOff x="251520" y="4581128"/>
            <a:chExt cx="5256584" cy="1512168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323334" y="4714947"/>
              <a:ext cx="5139224" cy="1323439"/>
              <a:chOff x="388204" y="4581128"/>
              <a:chExt cx="5139224" cy="1323439"/>
            </a:xfrm>
          </p:grpSpPr>
          <p:sp>
            <p:nvSpPr>
              <p:cNvPr id="6" name="テキスト ボックス 5"/>
              <p:cNvSpPr txBox="1"/>
              <p:nvPr/>
            </p:nvSpPr>
            <p:spPr>
              <a:xfrm>
                <a:off x="388204" y="4581128"/>
                <a:ext cx="288765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weight</a:t>
                </a:r>
              </a:p>
              <a:p>
                <a:r>
                  <a:rPr kumimoji="1" lang="en-US" altLang="ja-JP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detector</a:t>
                </a:r>
              </a:p>
              <a:p>
                <a:r>
                  <a:rPr lang="en-US" altLang="ja-JP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wavelength</a:t>
                </a:r>
              </a:p>
              <a:p>
                <a:r>
                  <a:rPr kumimoji="1" lang="en-US" altLang="ja-JP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spectral resolution</a:t>
                </a:r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2896580" y="4581128"/>
                <a:ext cx="2630848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6 </a:t>
                </a:r>
                <a:r>
                  <a:rPr lang="ja-JP" altLang="en-US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トン</a:t>
                </a:r>
                <a:endPara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r>
                  <a:rPr lang="en-US" altLang="ja-JP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2k </a:t>
                </a: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x 4k CCD </a:t>
                </a:r>
                <a:r>
                  <a:rPr lang="ja-JP" altLang="en-US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２枚</a:t>
                </a:r>
                <a:endParaRPr lang="en-US" altLang="ja-JP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r>
                  <a:rPr lang="en-US" altLang="ja-JP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3,000 ~ 9,000 Å</a:t>
                </a:r>
              </a:p>
              <a:p>
                <a:r>
                  <a:rPr lang="en-US" altLang="ja-JP" sz="20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R ~ 165,000 (max)</a:t>
                </a:r>
                <a:endPara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sp>
          <p:nvSpPr>
            <p:cNvPr id="9" name="角丸四角形 8"/>
            <p:cNvSpPr/>
            <p:nvPr/>
          </p:nvSpPr>
          <p:spPr>
            <a:xfrm>
              <a:off x="251520" y="4581128"/>
              <a:ext cx="5256584" cy="151216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247" name="Picture 7" descr="http://www.naoj.org/Introduction/instrument/img/HDS_star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75" y="4328673"/>
            <a:ext cx="3096344" cy="246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58614"/>
            <a:ext cx="8811086" cy="70609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HDS 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データのクイックルック 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(1/2)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5112568" cy="39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354701" y="3336210"/>
            <a:ext cx="1192963" cy="14401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837975" y="1330377"/>
            <a:ext cx="123598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342031" y="3325819"/>
            <a:ext cx="123598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081799" y="2431279"/>
            <a:ext cx="751617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915910" y="1474393"/>
            <a:ext cx="490763" cy="1851426"/>
          </a:xfrm>
          <a:prstGeom prst="straightConnector1">
            <a:avLst/>
          </a:prstGeom>
          <a:ln w="127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8" idx="7"/>
            <a:endCxn id="10" idx="3"/>
          </p:cNvCxnSpPr>
          <p:nvPr/>
        </p:nvCxnSpPr>
        <p:spPr>
          <a:xfrm flipV="1">
            <a:off x="1447528" y="2554204"/>
            <a:ext cx="744343" cy="792706"/>
          </a:xfrm>
          <a:prstGeom prst="straightConnector1">
            <a:avLst/>
          </a:prstGeom>
          <a:ln w="127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884370" y="1700808"/>
            <a:ext cx="349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長波長側データ 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(548~666nm)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07704" y="2771636"/>
            <a:ext cx="349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短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波長側データ 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(403~530nm)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69687"/>
            <a:ext cx="4850646" cy="355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2" y="662981"/>
            <a:ext cx="3769622" cy="233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円/楕円 27"/>
          <p:cNvSpPr/>
          <p:nvPr/>
        </p:nvSpPr>
        <p:spPr>
          <a:xfrm>
            <a:off x="5906428" y="847103"/>
            <a:ext cx="372982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6092919" y="980728"/>
            <a:ext cx="351289" cy="2288959"/>
          </a:xfrm>
          <a:prstGeom prst="straightConnector1">
            <a:avLst/>
          </a:prstGeom>
          <a:ln w="127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2833416" y="2125207"/>
            <a:ext cx="2505466" cy="378080"/>
          </a:xfrm>
          <a:prstGeom prst="straightConnector1">
            <a:avLst/>
          </a:prstGeom>
          <a:ln w="127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49696" y="5229200"/>
            <a:ext cx="306420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解析する天体名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BD+04 2621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HD107752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0948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3588" cy="792088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HDS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データのクイックルック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(2/2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64988" y="4454656"/>
            <a:ext cx="8979718" cy="2286712"/>
            <a:chOff x="151593" y="980728"/>
            <a:chExt cx="8979718" cy="2286712"/>
          </a:xfrm>
        </p:grpSpPr>
        <p:pic>
          <p:nvPicPr>
            <p:cNvPr id="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93" y="980728"/>
              <a:ext cx="6552728" cy="1609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481" y="2132856"/>
              <a:ext cx="5449830" cy="1134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線矢印コネクタ 6"/>
            <p:cNvCxnSpPr>
              <a:endCxn id="4" idx="1"/>
            </p:cNvCxnSpPr>
            <p:nvPr/>
          </p:nvCxnSpPr>
          <p:spPr>
            <a:xfrm>
              <a:off x="2833416" y="2342494"/>
              <a:ext cx="848065" cy="35765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4"/>
          <p:cNvGrpSpPr/>
          <p:nvPr/>
        </p:nvGrpSpPr>
        <p:grpSpPr>
          <a:xfrm>
            <a:off x="139219" y="925140"/>
            <a:ext cx="8865378" cy="3471281"/>
            <a:chOff x="179513" y="3391715"/>
            <a:chExt cx="8865378" cy="347128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3391715"/>
              <a:ext cx="3888432" cy="3086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3751" y="3645024"/>
              <a:ext cx="4681140" cy="25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円/楕円 8"/>
            <p:cNvSpPr/>
            <p:nvPr/>
          </p:nvSpPr>
          <p:spPr>
            <a:xfrm>
              <a:off x="6927482" y="5393998"/>
              <a:ext cx="372982" cy="1440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矢印コネクタ 9"/>
            <p:cNvCxnSpPr>
              <a:stCxn id="9" idx="2"/>
              <a:endCxn id="5" idx="3"/>
            </p:cNvCxnSpPr>
            <p:nvPr/>
          </p:nvCxnSpPr>
          <p:spPr>
            <a:xfrm flipH="1" flipV="1">
              <a:off x="4067945" y="4935124"/>
              <a:ext cx="2859537" cy="530882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3563888" y="6493664"/>
              <a:ext cx="5328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 smtClean="0"/>
                <a:t>dataId</a:t>
              </a:r>
              <a:r>
                <a:rPr kumimoji="1" lang="en-US" altLang="ja-JP" dirty="0" smtClean="0"/>
                <a:t>=ctdabgfco_HDSA00051512.0001</a:t>
              </a:r>
              <a:endParaRPr kumimoji="1" lang="ja-JP" altLang="en-US" dirty="0"/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 flipH="1" flipV="1">
              <a:off x="3684395" y="5928057"/>
              <a:ext cx="962526" cy="597287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正方形/長方形 17"/>
          <p:cNvSpPr/>
          <p:nvPr/>
        </p:nvSpPr>
        <p:spPr>
          <a:xfrm>
            <a:off x="179512" y="6353625"/>
            <a:ext cx="3001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HD107752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のデータも確認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79512" y="4011957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網掛けの領域は使わないこと。</a:t>
            </a:r>
            <a:endParaRPr lang="ja-JP" altLang="en-US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62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448</Words>
  <Application>Microsoft Office PowerPoint</Application>
  <PresentationFormat>画面に合わせる (4:3)</PresentationFormat>
  <Paragraphs>81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Arial</vt:lpstr>
      <vt:lpstr>ＭＳ Ｐゴシック</vt:lpstr>
      <vt:lpstr>メイリオ</vt:lpstr>
      <vt:lpstr>Calibri</vt:lpstr>
      <vt:lpstr>Symbol</vt:lpstr>
      <vt:lpstr>Office ​​テーマ</vt:lpstr>
      <vt:lpstr>実習課題B 金属欠乏星の視線速度・組成の推定</vt:lpstr>
      <vt:lpstr>研究の目的</vt:lpstr>
      <vt:lpstr>恒星大気のスペクトル</vt:lpstr>
      <vt:lpstr>PowerPoint プレゼンテーション</vt:lpstr>
      <vt:lpstr>励起温度の推定</vt:lpstr>
      <vt:lpstr>相対組成比</vt:lpstr>
      <vt:lpstr>Subaru 望遠鏡 HDS</vt:lpstr>
      <vt:lpstr>HDS データのクイックルック (1/2)</vt:lpstr>
      <vt:lpstr>HDS データのクイックルック (2/2)</vt:lpstr>
      <vt:lpstr>1. Specview にデータをロード</vt:lpstr>
      <vt:lpstr>3. 視線速度の測定</vt:lpstr>
      <vt:lpstr>5. 成長曲線の作成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yshirasa</dc:creator>
  <cp:lastModifiedBy>Yuji Shirasaki</cp:lastModifiedBy>
  <cp:revision>47</cp:revision>
  <dcterms:created xsi:type="dcterms:W3CDTF">2015-02-23T13:24:23Z</dcterms:created>
  <dcterms:modified xsi:type="dcterms:W3CDTF">2015-02-25T05:14:30Z</dcterms:modified>
</cp:coreProperties>
</file>